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256" r:id="rId2"/>
    <p:sldId id="404" r:id="rId3"/>
    <p:sldId id="357" r:id="rId4"/>
    <p:sldId id="380" r:id="rId5"/>
    <p:sldId id="405" r:id="rId6"/>
    <p:sldId id="407" r:id="rId7"/>
    <p:sldId id="409" r:id="rId8"/>
    <p:sldId id="373" r:id="rId9"/>
    <p:sldId id="408" r:id="rId10"/>
    <p:sldId id="413" r:id="rId11"/>
    <p:sldId id="410" r:id="rId12"/>
    <p:sldId id="406" r:id="rId13"/>
    <p:sldId id="383" r:id="rId14"/>
    <p:sldId id="392" r:id="rId15"/>
    <p:sldId id="393" r:id="rId16"/>
    <p:sldId id="394" r:id="rId17"/>
    <p:sldId id="395" r:id="rId18"/>
    <p:sldId id="397" r:id="rId19"/>
    <p:sldId id="396" r:id="rId20"/>
    <p:sldId id="398" r:id="rId21"/>
    <p:sldId id="400" r:id="rId22"/>
    <p:sldId id="401" r:id="rId23"/>
    <p:sldId id="412" r:id="rId24"/>
    <p:sldId id="391" r:id="rId25"/>
    <p:sldId id="382" r:id="rId26"/>
    <p:sldId id="385" r:id="rId27"/>
    <p:sldId id="386" r:id="rId28"/>
    <p:sldId id="388" r:id="rId29"/>
    <p:sldId id="389" r:id="rId30"/>
    <p:sldId id="390" r:id="rId31"/>
    <p:sldId id="387" r:id="rId32"/>
    <p:sldId id="384" r:id="rId33"/>
    <p:sldId id="402" r:id="rId34"/>
    <p:sldId id="40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1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A31B9-3973-47BB-A769-C9355840A371}" type="datetimeFigureOut">
              <a:rPr lang="en-US" smtClean="0"/>
              <a:t>5/28/18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23A82-1B2D-497B-8DAB-30008EE28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0187E87-00B9-445A-8D49-C5EA21AFF997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27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F9D19-0B27-4869-88F9-365098868A7F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B7F37-9439-40A1-AEEF-AD67BB0D4AAC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40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217" y="4572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64217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7417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64217" y="6265863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64054-3012-482D-9EB5-FE9FE872DCFE}" type="datetime1">
              <a:rPr lang="en-US" smtClean="0"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752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472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583D4-9666-4794-BF8C-67BE97832E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71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BA2A-CEBF-4FAC-A01D-170852E3EB13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1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2E68-AB57-4F56-9514-81BEE86EE853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554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FD155-039D-4424-A31E-3636442F6E36}" type="datetime1">
              <a:rPr lang="en-US" smtClean="0"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2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6646-2279-486A-B40D-6145D7D6D51B}" type="datetime1">
              <a:rPr lang="en-US" smtClean="0"/>
              <a:t>5/28/18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8D8C-4F8E-4FB9-992A-BE6AEAF72144}" type="datetime1">
              <a:rPr lang="en-US" smtClean="0"/>
              <a:t>5/28/18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9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BF41-E07B-4A76-B381-06013911A931}" type="datetime1">
              <a:rPr lang="en-US" smtClean="0"/>
              <a:t>5/28/18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0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F623-53E3-4FED-9930-39EA7732EA27}" type="datetime1">
              <a:rPr lang="en-US" smtClean="0"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66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CAC2-29F8-40CA-B143-AB13DA75749C}" type="datetime1">
              <a:rPr lang="en-US" smtClean="0"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1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2E5D7971-9A78-471E-B993-894E22B9485D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1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s://priceonomics.com/hadley-wickham-the-man-who-revolutionized-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ntro-r-materials" TargetMode="External"/><Relationship Id="rId2" Type="http://schemas.openxmlformats.org/officeDocument/2006/relationships/hyperlink" Target="http://bit.ly/intro-r-websit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 Workshop </a:t>
            </a:r>
            <a:r>
              <a:rPr lang="mr-IN" dirty="0"/>
              <a:t>–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Day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845366"/>
          </a:xfrm>
        </p:spPr>
        <p:txBody>
          <a:bodyPr>
            <a:normAutofit/>
          </a:bodyPr>
          <a:lstStyle/>
          <a:p>
            <a:r>
              <a:rPr lang="en-US" dirty="0"/>
              <a:t>Randi L. Garcia</a:t>
            </a:r>
          </a:p>
          <a:p>
            <a:r>
              <a:rPr lang="en-US" dirty="0"/>
              <a:t>DATIC Introduction to R Workshop</a:t>
            </a:r>
          </a:p>
          <a:p>
            <a:r>
              <a:rPr lang="en-US" dirty="0"/>
              <a:t>Session 1: June 7</a:t>
            </a:r>
            <a:r>
              <a:rPr lang="en-US" baseline="30000" dirty="0"/>
              <a:t>th</a:t>
            </a:r>
            <a:r>
              <a:rPr lang="en-US" dirty="0"/>
              <a:t> and 8</a:t>
            </a:r>
            <a:r>
              <a:rPr lang="en-US" baseline="30000" dirty="0"/>
              <a:t>th</a:t>
            </a:r>
          </a:p>
          <a:p>
            <a:r>
              <a:rPr lang="en-US" dirty="0"/>
              <a:t>Session 2: June 21</a:t>
            </a:r>
            <a:r>
              <a:rPr lang="en-US" baseline="30000" dirty="0"/>
              <a:t>st</a:t>
            </a:r>
            <a:r>
              <a:rPr lang="en-US" dirty="0"/>
              <a:t> and 22</a:t>
            </a:r>
            <a:r>
              <a:rPr lang="en-US" baseline="30000" dirty="0"/>
              <a:t>nd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216" y="5715000"/>
            <a:ext cx="2073656" cy="6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54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F32D6C74-C439-0B43-AB47-2D9CC6F9A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66" y="2890080"/>
            <a:ext cx="6445187" cy="166783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10E60D-B19D-BD43-83EC-2E9538AD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Code Chunk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0CD43F-94C5-A747-88B0-29DFE615A9D7}"/>
              </a:ext>
            </a:extLst>
          </p:cNvPr>
          <p:cNvCxnSpPr>
            <a:cxnSpLocks/>
          </p:cNvCxnSpPr>
          <p:nvPr/>
        </p:nvCxnSpPr>
        <p:spPr>
          <a:xfrm flipH="1">
            <a:off x="9191501" y="1965960"/>
            <a:ext cx="605641" cy="14303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9BEFF6-A99D-F240-9F66-F9CA2ADC4CA4}"/>
              </a:ext>
            </a:extLst>
          </p:cNvPr>
          <p:cNvSpPr txBox="1"/>
          <p:nvPr/>
        </p:nvSpPr>
        <p:spPr>
          <a:xfrm>
            <a:off x="8998527" y="1319629"/>
            <a:ext cx="228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all of the code in this chunk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22DD91-6CE3-084F-A45A-FF21FCDB849F}"/>
              </a:ext>
            </a:extLst>
          </p:cNvPr>
          <p:cNvCxnSpPr>
            <a:cxnSpLocks/>
          </p:cNvCxnSpPr>
          <p:nvPr/>
        </p:nvCxnSpPr>
        <p:spPr>
          <a:xfrm flipH="1" flipV="1">
            <a:off x="8900559" y="3627486"/>
            <a:ext cx="684500" cy="1193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0BC8A15-DCC6-E940-9064-FD2B9CC29C3E}"/>
              </a:ext>
            </a:extLst>
          </p:cNvPr>
          <p:cNvSpPr txBox="1"/>
          <p:nvPr/>
        </p:nvSpPr>
        <p:spPr>
          <a:xfrm>
            <a:off x="9037127" y="4900576"/>
            <a:ext cx="211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all of code in the chunks above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65B330-BCF5-3142-A43C-4E0707664A5D}"/>
              </a:ext>
            </a:extLst>
          </p:cNvPr>
          <p:cNvCxnSpPr>
            <a:cxnSpLocks/>
          </p:cNvCxnSpPr>
          <p:nvPr/>
        </p:nvCxnSpPr>
        <p:spPr>
          <a:xfrm flipV="1">
            <a:off x="7517080" y="3550722"/>
            <a:ext cx="961901" cy="1361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27AD4B-5280-3D46-AA1B-855ACCF3C8F6}"/>
              </a:ext>
            </a:extLst>
          </p:cNvPr>
          <p:cNvSpPr txBox="1"/>
          <p:nvPr/>
        </p:nvSpPr>
        <p:spPr>
          <a:xfrm>
            <a:off x="6472051" y="4912451"/>
            <a:ext cx="20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options (more on that later)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1522B0-0B65-AF4D-A7CA-77B8C4A20045}"/>
              </a:ext>
            </a:extLst>
          </p:cNvPr>
          <p:cNvCxnSpPr>
            <a:cxnSpLocks/>
          </p:cNvCxnSpPr>
          <p:nvPr/>
        </p:nvCxnSpPr>
        <p:spPr>
          <a:xfrm flipV="1">
            <a:off x="2161309" y="3443847"/>
            <a:ext cx="1246908" cy="672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B71A79-AC91-A04F-B937-84E22D721759}"/>
              </a:ext>
            </a:extLst>
          </p:cNvPr>
          <p:cNvCxnSpPr>
            <a:cxnSpLocks/>
          </p:cNvCxnSpPr>
          <p:nvPr/>
        </p:nvCxnSpPr>
        <p:spPr>
          <a:xfrm>
            <a:off x="2161309" y="4116246"/>
            <a:ext cx="12469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10582EC-6E0F-594C-A59D-3A4D293AFEE4}"/>
              </a:ext>
            </a:extLst>
          </p:cNvPr>
          <p:cNvSpPr txBox="1"/>
          <p:nvPr/>
        </p:nvSpPr>
        <p:spPr>
          <a:xfrm>
            <a:off x="567287" y="3688372"/>
            <a:ext cx="1650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”Bookends” to signify code is starting and ending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CF5BF8-227A-8A4B-9561-30A4F4D68DDF}"/>
              </a:ext>
            </a:extLst>
          </p:cNvPr>
          <p:cNvCxnSpPr>
            <a:cxnSpLocks/>
          </p:cNvCxnSpPr>
          <p:nvPr/>
        </p:nvCxnSpPr>
        <p:spPr>
          <a:xfrm flipV="1">
            <a:off x="3443844" y="4075135"/>
            <a:ext cx="961901" cy="1361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2AFF1C8-F7A6-C44D-94B4-8C8B17DE503C}"/>
              </a:ext>
            </a:extLst>
          </p:cNvPr>
          <p:cNvSpPr txBox="1"/>
          <p:nvPr/>
        </p:nvSpPr>
        <p:spPr>
          <a:xfrm>
            <a:off x="2693719" y="5436866"/>
            <a:ext cx="23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code goes between the bookends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A44FF8-CF7B-2A4B-B7F4-8CCB59D9AA48}"/>
              </a:ext>
            </a:extLst>
          </p:cNvPr>
          <p:cNvCxnSpPr>
            <a:cxnSpLocks/>
          </p:cNvCxnSpPr>
          <p:nvPr/>
        </p:nvCxnSpPr>
        <p:spPr>
          <a:xfrm flipH="1">
            <a:off x="4493326" y="2535542"/>
            <a:ext cx="244929" cy="860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4620FA7-1867-4141-9B89-53973A480E8A}"/>
              </a:ext>
            </a:extLst>
          </p:cNvPr>
          <p:cNvSpPr txBox="1"/>
          <p:nvPr/>
        </p:nvSpPr>
        <p:spPr>
          <a:xfrm>
            <a:off x="3005945" y="2174661"/>
            <a:ext cx="432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Giving your chunk a name helps find it later</a:t>
            </a:r>
          </a:p>
        </p:txBody>
      </p:sp>
    </p:spTree>
    <p:extLst>
      <p:ext uri="{BB962C8B-B14F-4D97-AF65-F5344CB8AC3E}">
        <p14:creationId xmlns:p14="http://schemas.microsoft.com/office/powerpoint/2010/main" val="613024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Intro_to_R.Rmd</a:t>
            </a:r>
            <a:endParaRPr lang="en-US" dirty="0"/>
          </a:p>
          <a:p>
            <a:r>
              <a:rPr lang="en-US" dirty="0" err="1"/>
              <a:t>packages_descriptive_stats.Rmd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58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C535-B920-B441-B039-D790673D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92D21-C74F-9349-AA08-E024AC8E8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044183" cy="4038600"/>
          </a:xfrm>
        </p:spPr>
        <p:txBody>
          <a:bodyPr/>
          <a:lstStyle/>
          <a:p>
            <a:r>
              <a:rPr lang="en-US" dirty="0"/>
              <a:t>There are &gt;10,000 packages in R</a:t>
            </a:r>
          </a:p>
          <a:p>
            <a:r>
              <a:rPr lang="en-US" dirty="0"/>
              <a:t>This can feel overwhelming for new users</a:t>
            </a:r>
          </a:p>
          <a:p>
            <a:pPr lvl="1"/>
            <a:r>
              <a:rPr lang="en-US" dirty="0"/>
              <a:t>To make matters worse, “R people” are opinionated about which packages are “best” </a:t>
            </a:r>
          </a:p>
          <a:p>
            <a:pPr lvl="1"/>
            <a:r>
              <a:rPr lang="en-US" dirty="0"/>
              <a:t>There is NO consensus! Eventually you’ll be able to decide for yourself, for now, I’ll decide for you</a:t>
            </a:r>
            <a:r>
              <a:rPr lang="is-IS" dirty="0"/>
              <a:t>…</a:t>
            </a:r>
            <a:endParaRPr lang="en-US" dirty="0"/>
          </a:p>
          <a:p>
            <a:r>
              <a:rPr lang="en-US" dirty="0"/>
              <a:t>We are going to learn </a:t>
            </a:r>
            <a:r>
              <a:rPr lang="en-US" i="1" dirty="0"/>
              <a:t>some</a:t>
            </a:r>
            <a:r>
              <a:rPr lang="en-US" dirty="0"/>
              <a:t> of the </a:t>
            </a:r>
            <a:r>
              <a:rPr lang="en-US" b="1" dirty="0" err="1"/>
              <a:t>tidyverse</a:t>
            </a:r>
            <a:r>
              <a:rPr lang="en-US" dirty="0"/>
              <a:t> packages in this workshop</a:t>
            </a:r>
          </a:p>
          <a:p>
            <a:pPr lvl="1"/>
            <a:r>
              <a:rPr lang="en-US" dirty="0">
                <a:hlinkClick r:id="rId2"/>
              </a:rPr>
              <a:t>Hadley Wickham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961" y="4649019"/>
            <a:ext cx="2360023" cy="1652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83" y="830757"/>
            <a:ext cx="3895781" cy="359710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659368" y="148742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838944" y="80924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820656" y="3492303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406128" y="1493520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80604" y="1481328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41792" y="2099222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579608" y="216560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0BFADC-FB5F-4244-BCFD-65D0E39F7A1B}"/>
              </a:ext>
            </a:extLst>
          </p:cNvPr>
          <p:cNvSpPr/>
          <p:nvPr/>
        </p:nvSpPr>
        <p:spPr>
          <a:xfrm>
            <a:off x="9061267" y="2135943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15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everything else, there are lots of ways to make figures in R</a:t>
            </a:r>
          </a:p>
          <a:p>
            <a:pPr lvl="1"/>
            <a:r>
              <a:rPr lang="en-US" dirty="0"/>
              <a:t>Base R</a:t>
            </a:r>
          </a:p>
          <a:p>
            <a:pPr lvl="1"/>
            <a:r>
              <a:rPr lang="en-US" dirty="0"/>
              <a:t>Lattice graphics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</a:t>
            </a:r>
          </a:p>
          <a:p>
            <a:pPr lvl="1"/>
            <a:endParaRPr lang="en-US" dirty="0"/>
          </a:p>
          <a:p>
            <a:r>
              <a:rPr lang="en-US" dirty="0"/>
              <a:t>We’ll be learning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package. </a:t>
            </a:r>
          </a:p>
          <a:p>
            <a:pPr lvl="1"/>
            <a:r>
              <a:rPr lang="en-US" dirty="0"/>
              <a:t>It makes beautiful visualizations</a:t>
            </a:r>
          </a:p>
          <a:p>
            <a:pPr lvl="1"/>
            <a:r>
              <a:rPr lang="en-US" dirty="0"/>
              <a:t>It’s popular so there is a lot of help on the internet and companion code</a:t>
            </a:r>
          </a:p>
          <a:p>
            <a:pPr lvl="1"/>
            <a:r>
              <a:rPr lang="en-US" dirty="0"/>
              <a:t>It works well with all of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tidyverse</a:t>
            </a:r>
            <a:r>
              <a:rPr lang="en-US" dirty="0"/>
              <a:t> packages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43" y="3175000"/>
            <a:ext cx="21971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7086599" cy="4038600"/>
          </a:xfrm>
        </p:spPr>
        <p:txBody>
          <a:bodyPr/>
          <a:lstStyle/>
          <a:p>
            <a:r>
              <a:rPr lang="en-US" dirty="0"/>
              <a:t>The easiest figures are made with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qplot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</a:t>
            </a:r>
          </a:p>
          <a:p>
            <a:pPr lvl="1"/>
            <a:r>
              <a:rPr lang="en-US" dirty="0"/>
              <a:t>The q stands for quick!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91" y="2995314"/>
            <a:ext cx="5444321" cy="3365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05"/>
          <a:stretch/>
        </p:blipFill>
        <p:spPr>
          <a:xfrm>
            <a:off x="580643" y="4286638"/>
            <a:ext cx="5730748" cy="7832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8368" y="3183157"/>
            <a:ext cx="378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Guesses which kind of figure out want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2451" y="5619334"/>
            <a:ext cx="4501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 needs to know the data, but no dollar signs!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83664" y="3608363"/>
            <a:ext cx="210811" cy="917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188708" y="4974336"/>
            <a:ext cx="374519" cy="555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86299" y="365213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Customize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5285983" y="4021462"/>
            <a:ext cx="264425" cy="41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8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143000" y="4474952"/>
            <a:ext cx="3980180" cy="1367877"/>
          </a:xfrm>
        </p:spPr>
        <p:txBody>
          <a:bodyPr/>
          <a:lstStyle/>
          <a:p>
            <a:r>
              <a:rPr lang="en-US" dirty="0"/>
              <a:t>“Two numerical variables? Oh, you probably want a scatterplot</a:t>
            </a:r>
            <a:r>
              <a:rPr lang="is-IS" dirty="0"/>
              <a:t>…</a:t>
            </a:r>
            <a:r>
              <a:rPr lang="en-US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46" y="3111708"/>
            <a:ext cx="5286410" cy="3515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40" y="2068616"/>
            <a:ext cx="6161020" cy="72944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334256" y="2706624"/>
            <a:ext cx="1847088" cy="187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414016" y="2603968"/>
            <a:ext cx="6455664" cy="3741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31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qplot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 is good for quick visualizations</a:t>
            </a:r>
          </a:p>
          <a:p>
            <a:pPr lvl="1"/>
            <a:r>
              <a:rPr lang="en-US" dirty="0"/>
              <a:t>Good for probably 80% of what you’d want to do while analyzing data</a:t>
            </a:r>
          </a:p>
          <a:p>
            <a:endParaRPr lang="en-US" dirty="0"/>
          </a:p>
          <a:p>
            <a:r>
              <a:rPr lang="en-US" dirty="0"/>
              <a:t>But, you’ll use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ggplot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 for anything more involved, like for making figures for publication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packages uses the “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dirty="0"/>
              <a:t>rammar of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dirty="0"/>
              <a:t>raphics"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22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independently specify pieces of the graph using the “</a:t>
            </a:r>
            <a:r>
              <a:rPr lang="en-US" b="1" dirty="0"/>
              <a:t>g</a:t>
            </a:r>
            <a:r>
              <a:rPr lang="en-US" dirty="0"/>
              <a:t>rammar of </a:t>
            </a:r>
            <a:r>
              <a:rPr lang="en-US" b="1" dirty="0"/>
              <a:t>g</a:t>
            </a:r>
            <a:r>
              <a:rPr lang="en-US" dirty="0"/>
              <a:t>raphics”</a:t>
            </a:r>
          </a:p>
          <a:p>
            <a:r>
              <a:rPr lang="en-US" dirty="0"/>
              <a:t>Building blocks:</a:t>
            </a:r>
          </a:p>
          <a:p>
            <a:pPr lvl="1"/>
            <a:r>
              <a:rPr lang="en-US" b="1" dirty="0"/>
              <a:t>Data</a:t>
            </a:r>
          </a:p>
          <a:p>
            <a:pPr lvl="1"/>
            <a:r>
              <a:rPr lang="en-US" b="1" dirty="0"/>
              <a:t>Geometric objects </a:t>
            </a:r>
            <a:r>
              <a:rPr lang="en-US" dirty="0"/>
              <a:t>(the actual things we’ll draw: points, lines, boxplot, histograms, etc.)</a:t>
            </a:r>
          </a:p>
          <a:p>
            <a:pPr lvl="1"/>
            <a:r>
              <a:rPr lang="en-US" b="1" dirty="0"/>
              <a:t>Aesthetic mappings </a:t>
            </a:r>
            <a:r>
              <a:rPr lang="en-US" dirty="0"/>
              <a:t>(what and where we’ll draw: x-axis, y-axis, color, fill, shape, size, </a:t>
            </a:r>
            <a:r>
              <a:rPr lang="en-US" dirty="0" err="1"/>
              <a:t>linetype</a:t>
            </a:r>
            <a:r>
              <a:rPr lang="en-US" dirty="0"/>
              <a:t>, etc.)</a:t>
            </a:r>
          </a:p>
          <a:p>
            <a:pPr lvl="1"/>
            <a:r>
              <a:rPr lang="en-US" b="1" dirty="0"/>
              <a:t>Statistics </a:t>
            </a:r>
            <a:r>
              <a:rPr lang="en-US" dirty="0"/>
              <a:t>(implied or specified computing to be done)</a:t>
            </a:r>
          </a:p>
          <a:p>
            <a:pPr lvl="1"/>
            <a:r>
              <a:rPr lang="en-US" b="1" dirty="0"/>
              <a:t>Scales</a:t>
            </a:r>
            <a:r>
              <a:rPr lang="en-US" dirty="0"/>
              <a:t> (range of values, colors, or shapes)</a:t>
            </a:r>
          </a:p>
          <a:p>
            <a:pPr lvl="1"/>
            <a:r>
              <a:rPr lang="en-US" b="1" dirty="0"/>
              <a:t>Facets </a:t>
            </a:r>
            <a:r>
              <a:rPr lang="en-US" dirty="0"/>
              <a:t>(the panes—there can be more than 1, layers in SPSS)</a:t>
            </a:r>
          </a:p>
          <a:p>
            <a:pPr lvl="1"/>
            <a:r>
              <a:rPr lang="en-US" b="1" dirty="0"/>
              <a:t>Guides</a:t>
            </a:r>
            <a:r>
              <a:rPr lang="en-US" dirty="0"/>
              <a:t> (legends—what the humans see)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94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15" y="1965960"/>
            <a:ext cx="7197090" cy="4459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82" y="652780"/>
            <a:ext cx="1368933" cy="101566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642616" y="1160610"/>
            <a:ext cx="1380744" cy="659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63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30" y="2057401"/>
            <a:ext cx="6107770" cy="3767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" y="1323264"/>
            <a:ext cx="4459610" cy="734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" y="2898648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data comes first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74906" y="3786061"/>
            <a:ext cx="3392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 “aesthetic mappings” with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1783725" y="1947672"/>
            <a:ext cx="264531" cy="95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3282696" y="1929384"/>
            <a:ext cx="288422" cy="185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18504" y="3571733"/>
            <a:ext cx="200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Where’s </a:t>
            </a:r>
            <a:r>
              <a:rPr lang="en-US"/>
              <a:t>the stuff??</a:t>
            </a:r>
          </a:p>
        </p:txBody>
      </p:sp>
    </p:spTree>
    <p:extLst>
      <p:ext uri="{BB962C8B-B14F-4D97-AF65-F5344CB8AC3E}">
        <p14:creationId xmlns:p14="http://schemas.microsoft.com/office/powerpoint/2010/main" val="13612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3D017-BEF6-2C49-8622-C89976A0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7B92D-1B05-724C-A562-8B2F97054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r>
              <a:rPr lang="en-US" dirty="0"/>
              <a:t>Me</a:t>
            </a:r>
          </a:p>
          <a:p>
            <a:pPr lvl="1"/>
            <a:r>
              <a:rPr lang="en-US" dirty="0"/>
              <a:t>Randi L. Garcia, Assistant Professor in Psychology and Statistical &amp; Data Sciences at Smith College </a:t>
            </a:r>
          </a:p>
          <a:p>
            <a:pPr lvl="1"/>
            <a:r>
              <a:rPr lang="en-US" dirty="0"/>
              <a:t>Research interests and data analysis experiences</a:t>
            </a:r>
          </a:p>
          <a:p>
            <a:pPr lvl="1"/>
            <a:endParaRPr lang="en-US" dirty="0"/>
          </a:p>
          <a:p>
            <a:r>
              <a:rPr lang="en-US" dirty="0"/>
              <a:t>You…</a:t>
            </a:r>
          </a:p>
          <a:p>
            <a:pPr lvl="1"/>
            <a:r>
              <a:rPr lang="en-US" dirty="0"/>
              <a:t>Who are you, where are you coming from?</a:t>
            </a:r>
          </a:p>
          <a:p>
            <a:pPr lvl="1"/>
            <a:r>
              <a:rPr lang="en-US" dirty="0"/>
              <a:t>What brings you here? What do you hope to get out of this workshop?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93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13" y="2137897"/>
            <a:ext cx="7093494" cy="4374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772" y="3278777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Statistic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53276" y="484037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Geometric object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798793" y="3463443"/>
            <a:ext cx="839904" cy="18466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1" flipV="1">
            <a:off x="8908868" y="5016138"/>
            <a:ext cx="944408" cy="890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87" y="598993"/>
            <a:ext cx="6166273" cy="12389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07257" y="1401132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Gotta</a:t>
            </a:r>
            <a:r>
              <a:rPr lang="en-US" dirty="0"/>
              <a:t> add some </a:t>
            </a:r>
            <a:r>
              <a:rPr lang="en-US" dirty="0" err="1"/>
              <a:t>geom’s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132320" y="1113861"/>
            <a:ext cx="1408176" cy="278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886200" y="1490472"/>
            <a:ext cx="4069080" cy="26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948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52" y="1949122"/>
            <a:ext cx="7125607" cy="4420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12" y="702056"/>
            <a:ext cx="6832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59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29" y="1965960"/>
            <a:ext cx="7317462" cy="4558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" y="693928"/>
            <a:ext cx="71501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47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13" y="2405308"/>
            <a:ext cx="6592080" cy="4134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502817"/>
            <a:ext cx="6221984" cy="19024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10728" y="1746504"/>
            <a:ext cx="180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to color!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1372" y="3073363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on those </a:t>
            </a:r>
            <a:r>
              <a:rPr lang="en-US" dirty="0" err="1"/>
              <a:t>geoms</a:t>
            </a:r>
            <a:r>
              <a:rPr lang="en-US" dirty="0"/>
              <a:t>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883664" y="2313432"/>
            <a:ext cx="514605" cy="75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 flipV="1">
            <a:off x="4059936" y="1645920"/>
            <a:ext cx="4050792" cy="285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1106425" y="4215923"/>
            <a:ext cx="3355847" cy="1598786"/>
          </a:xfrm>
        </p:spPr>
        <p:txBody>
          <a:bodyPr/>
          <a:lstStyle/>
          <a:p>
            <a:r>
              <a:rPr lang="en-US" dirty="0"/>
              <a:t>What do you think would happen if we mapped color to </a:t>
            </a:r>
            <a:r>
              <a:rPr lang="en-US" dirty="0" err="1"/>
              <a:t>self_pos</a:t>
            </a:r>
            <a:r>
              <a:rPr lang="en-US" dirty="0"/>
              <a:t>, a numerical variable?</a:t>
            </a:r>
          </a:p>
        </p:txBody>
      </p:sp>
    </p:spTree>
    <p:extLst>
      <p:ext uri="{BB962C8B-B14F-4D97-AF65-F5344CB8AC3E}">
        <p14:creationId xmlns:p14="http://schemas.microsoft.com/office/powerpoint/2010/main" val="772788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File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Intro_to_ggplot2.Rmd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9250-0EF6-B344-8F34-B71913B6B037}"/>
              </a:ext>
            </a:extLst>
          </p:cNvPr>
          <p:cNvGrpSpPr/>
          <p:nvPr/>
        </p:nvGrpSpPr>
        <p:grpSpPr>
          <a:xfrm>
            <a:off x="4218940" y="698751"/>
            <a:ext cx="3741928" cy="2168652"/>
            <a:chOff x="4721860" y="671319"/>
            <a:chExt cx="3741928" cy="21686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D5BF55E-E4CD-4043-B32A-473646BE7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82"/>
            <a:stretch/>
          </p:blipFill>
          <p:spPr>
            <a:xfrm>
              <a:off x="4721860" y="671319"/>
              <a:ext cx="1907540" cy="216865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78E8EE-3D1A-2645-97CD-D3D85E37A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8"/>
            <a:stretch/>
          </p:blipFill>
          <p:spPr>
            <a:xfrm>
              <a:off x="6629400" y="702558"/>
              <a:ext cx="1834388" cy="2106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228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package we’ll use for data cleaning is called </a:t>
            </a:r>
            <a:r>
              <a:rPr lang="en-US" dirty="0" err="1"/>
              <a:t>dplyr</a:t>
            </a:r>
            <a:r>
              <a:rPr lang="en-US" dirty="0"/>
              <a:t>. </a:t>
            </a:r>
          </a:p>
          <a:p>
            <a:endParaRPr lang="en-US" sz="1200" dirty="0"/>
          </a:p>
          <a:p>
            <a:r>
              <a:rPr lang="en-US" dirty="0"/>
              <a:t>The Verbs</a:t>
            </a:r>
          </a:p>
          <a:p>
            <a:pPr lvl="1"/>
            <a:r>
              <a:rPr lang="en-US" dirty="0"/>
              <a:t>filter()</a:t>
            </a:r>
          </a:p>
          <a:p>
            <a:pPr lvl="1"/>
            <a:r>
              <a:rPr lang="en-US" dirty="0"/>
              <a:t>mutate()</a:t>
            </a:r>
          </a:p>
          <a:p>
            <a:pPr lvl="1"/>
            <a:r>
              <a:rPr lang="en-US" dirty="0"/>
              <a:t>rename()</a:t>
            </a:r>
          </a:p>
          <a:p>
            <a:pPr lvl="1"/>
            <a:r>
              <a:rPr lang="en-US" dirty="0"/>
              <a:t>arrange() </a:t>
            </a:r>
          </a:p>
          <a:p>
            <a:pPr lvl="1"/>
            <a:r>
              <a:rPr lang="en-US" dirty="0"/>
              <a:t>select()</a:t>
            </a:r>
          </a:p>
          <a:p>
            <a:pPr lvl="1"/>
            <a:r>
              <a:rPr lang="en-US" dirty="0"/>
              <a:t>summarize()</a:t>
            </a:r>
          </a:p>
          <a:p>
            <a:pPr lvl="1"/>
            <a:r>
              <a:rPr lang="en-US" dirty="0" err="1"/>
              <a:t>group_by</a:t>
            </a:r>
            <a:r>
              <a:rPr lang="en-US" dirty="0"/>
              <a:t>()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7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verb performs familiar operations of a dataset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252831"/>
              </p:ext>
            </p:extLst>
          </p:nvPr>
        </p:nvGraphicFramePr>
        <p:xfrm>
          <a:off x="1142999" y="3075389"/>
          <a:ext cx="9872871" cy="26922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5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7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does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r>
                        <a:rPr lang="en-US" dirty="0"/>
                        <a:t>in SPSS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mutate()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Creates new variables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</a:t>
                      </a:r>
                      <a:r>
                        <a:rPr lang="en-US" baseline="0" dirty="0"/>
                        <a:t> (or transform in menu)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Filters</a:t>
                      </a:r>
                      <a:r>
                        <a:rPr lang="en-US" baseline="0" dirty="0"/>
                        <a:t> for specific cases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</a:t>
                      </a:r>
                      <a:r>
                        <a:rPr lang="en-US" baseline="0" dirty="0"/>
                        <a:t> (or select data in menu)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Sorts using some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965">
                <a:tc>
                  <a:txBody>
                    <a:bodyPr/>
                    <a:lstStyle/>
                    <a:p>
                      <a:r>
                        <a:rPr lang="en-US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Subsets</a:t>
                      </a:r>
                      <a:r>
                        <a:rPr lang="en-US" baseline="0" dirty="0"/>
                        <a:t> for only certain variables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417">
                <a:tc>
                  <a:txBody>
                    <a:bodyPr/>
                    <a:lstStyle/>
                    <a:p>
                      <a:r>
                        <a:rPr lang="en-US" dirty="0" err="1"/>
                        <a:t>group_by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Groups</a:t>
                      </a:r>
                      <a:r>
                        <a:rPr lang="en-US" baseline="0" dirty="0"/>
                        <a:t> dataset by a categorical 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 split file in menu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summarize()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summary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Descriptive</a:t>
                      </a:r>
                      <a:r>
                        <a:rPr lang="en-US" baseline="0" dirty="0"/>
                        <a:t> statistics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2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pipe operator to combine verbs!</a:t>
            </a:r>
          </a:p>
          <a:p>
            <a:pPr marL="45720" indent="0">
              <a:buNone/>
            </a:pPr>
            <a:r>
              <a:rPr lang="en-US" dirty="0"/>
              <a:t> </a:t>
            </a:r>
          </a:p>
          <a:p>
            <a:r>
              <a:rPr lang="en-US" u="sng" dirty="0"/>
              <a:t>The pipe:</a:t>
            </a:r>
          </a:p>
          <a:p>
            <a:pPr marL="45720" indent="0" algn="ctr">
              <a:buNone/>
            </a:pPr>
            <a:r>
              <a:rPr lang="en-US" sz="6000" dirty="0"/>
              <a:t>%&gt;%</a:t>
            </a:r>
          </a:p>
          <a:p>
            <a:pPr marL="45720" indent="0">
              <a:buNone/>
            </a:pPr>
            <a:r>
              <a:rPr lang="en-US" b="1" dirty="0"/>
              <a:t>filter(dataset, age &gt;= 18) </a:t>
            </a:r>
          </a:p>
          <a:p>
            <a:pPr marL="45720" indent="0">
              <a:buNone/>
            </a:pPr>
            <a:r>
              <a:rPr lang="en-US" dirty="0"/>
              <a:t>		</a:t>
            </a:r>
            <a:r>
              <a:rPr lang="mr-IN" dirty="0"/>
              <a:t>…</a:t>
            </a:r>
            <a:r>
              <a:rPr lang="en-US" dirty="0"/>
              <a:t>is the same as:</a:t>
            </a:r>
          </a:p>
          <a:p>
            <a:pPr marL="45720" indent="0">
              <a:buNone/>
            </a:pPr>
            <a:r>
              <a:rPr lang="en-US" b="1" dirty="0"/>
              <a:t>dataset </a:t>
            </a:r>
            <a:r>
              <a:rPr lang="en-US" b="1" dirty="0">
                <a:solidFill>
                  <a:srgbClr val="7030A0"/>
                </a:solidFill>
              </a:rPr>
              <a:t>%&gt;%</a:t>
            </a:r>
            <a:r>
              <a:rPr lang="en-US" b="1" dirty="0"/>
              <a:t> filter(age &gt;= 18)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448056"/>
            <a:ext cx="989227" cy="1146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43A3-DC60-AF4A-8445-2C805D4BC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309" y="4429496"/>
            <a:ext cx="3396533" cy="191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80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the pipe!?!?</a:t>
            </a:r>
          </a:p>
          <a:p>
            <a:r>
              <a:rPr lang="en-US" dirty="0"/>
              <a:t>Instead of reading/writing:</a:t>
            </a:r>
          </a:p>
          <a:p>
            <a:pPr lvl="1"/>
            <a:endParaRPr lang="en-US" dirty="0"/>
          </a:p>
          <a:p>
            <a:pPr marL="274320" lvl="1" indent="0" algn="ctr">
              <a:buNone/>
            </a:pPr>
            <a:r>
              <a:rPr lang="en-US" b="1" dirty="0"/>
              <a:t>select(filter(mutate(dataset, </a:t>
            </a:r>
            <a:r>
              <a:rPr lang="en-US" b="1" dirty="0" err="1"/>
              <a:t>bdi</a:t>
            </a:r>
            <a:r>
              <a:rPr lang="en-US" b="1" dirty="0"/>
              <a:t> = bdi1 + bdi2 + bdi3), age &gt;= 18) </a:t>
            </a:r>
            <a:r>
              <a:rPr lang="en-US" b="1" dirty="0" err="1"/>
              <a:t>bdi</a:t>
            </a:r>
            <a:r>
              <a:rPr lang="en-US" b="1" dirty="0"/>
              <a:t>, </a:t>
            </a:r>
            <a:r>
              <a:rPr lang="en-US" b="1" dirty="0" err="1"/>
              <a:t>soc_sprt</a:t>
            </a:r>
            <a:r>
              <a:rPr lang="en-US" b="1" dirty="0"/>
              <a:t>)</a:t>
            </a:r>
          </a:p>
          <a:p>
            <a:r>
              <a:rPr lang="en-US" dirty="0"/>
              <a:t>We can write:</a:t>
            </a:r>
          </a:p>
          <a:p>
            <a:pPr lvl="1"/>
            <a:endParaRPr lang="en-US" dirty="0"/>
          </a:p>
          <a:p>
            <a:pPr marL="1319213" lvl="1" indent="-457200">
              <a:buNone/>
            </a:pPr>
            <a:r>
              <a:rPr lang="en-US" b="1" dirty="0"/>
              <a:t>dataset </a:t>
            </a:r>
            <a:r>
              <a:rPr lang="en-US" b="1" dirty="0">
                <a:solidFill>
                  <a:srgbClr val="7030A0"/>
                </a:solidFill>
              </a:rPr>
              <a:t>%&gt;%</a:t>
            </a:r>
          </a:p>
          <a:p>
            <a:pPr marL="1319213" lvl="1" indent="-457200">
              <a:buNone/>
            </a:pPr>
            <a:r>
              <a:rPr lang="en-US" b="1" dirty="0"/>
              <a:t>	mutate(</a:t>
            </a:r>
            <a:r>
              <a:rPr lang="en-US" b="1" dirty="0" err="1"/>
              <a:t>bdi</a:t>
            </a:r>
            <a:r>
              <a:rPr lang="en-US" b="1" dirty="0"/>
              <a:t> = bdi1 + bdi2 + bdi3) </a:t>
            </a:r>
            <a:r>
              <a:rPr lang="en-US" b="1" dirty="0">
                <a:solidFill>
                  <a:srgbClr val="7030A0"/>
                </a:solidFill>
              </a:rPr>
              <a:t>%&gt;%</a:t>
            </a:r>
          </a:p>
          <a:p>
            <a:pPr marL="1319213" lvl="1" indent="-457200">
              <a:buNone/>
            </a:pPr>
            <a:r>
              <a:rPr lang="en-US" b="1" dirty="0"/>
              <a:t>	filter(age &gt;= 18) </a:t>
            </a:r>
            <a:r>
              <a:rPr lang="en-US" b="1" dirty="0">
                <a:solidFill>
                  <a:srgbClr val="7030A0"/>
                </a:solidFill>
              </a:rPr>
              <a:t>%&gt;%</a:t>
            </a:r>
          </a:p>
          <a:p>
            <a:pPr marL="1319213" lvl="1" indent="-457200">
              <a:buNone/>
            </a:pPr>
            <a:r>
              <a:rPr lang="en-US" b="1" dirty="0"/>
              <a:t>	select(</a:t>
            </a:r>
            <a:r>
              <a:rPr lang="en-US" b="1" dirty="0" err="1"/>
              <a:t>bdi</a:t>
            </a:r>
            <a:r>
              <a:rPr lang="en-US" b="1" dirty="0"/>
              <a:t>, </a:t>
            </a:r>
            <a:r>
              <a:rPr lang="en-US" b="1" dirty="0" err="1"/>
              <a:t>soc_sprt</a:t>
            </a:r>
            <a:r>
              <a:rPr lang="en-US" b="1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29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wanted to save this two-variable dataset:</a:t>
            </a:r>
          </a:p>
          <a:p>
            <a:pPr marL="1319213" lvl="1" indent="-457200">
              <a:buNone/>
            </a:pPr>
            <a:endParaRPr lang="en-US" dirty="0"/>
          </a:p>
          <a:p>
            <a:pPr marL="3032125" lvl="1" indent="-2170113">
              <a:buNone/>
            </a:pPr>
            <a:r>
              <a:rPr lang="en-US" b="1" dirty="0" err="1"/>
              <a:t>dataset_small</a:t>
            </a:r>
            <a:r>
              <a:rPr lang="en-US" b="1" dirty="0"/>
              <a:t> &lt;- dataset </a:t>
            </a:r>
            <a:r>
              <a:rPr lang="en-US" b="1" dirty="0">
                <a:solidFill>
                  <a:srgbClr val="7030A0"/>
                </a:solidFill>
              </a:rPr>
              <a:t>%&gt;%</a:t>
            </a:r>
          </a:p>
          <a:p>
            <a:pPr marL="3032125" lvl="1" indent="-2170113">
              <a:buNone/>
            </a:pPr>
            <a:r>
              <a:rPr lang="en-US" b="1" dirty="0"/>
              <a:t>	mutate(</a:t>
            </a:r>
            <a:r>
              <a:rPr lang="en-US" b="1" dirty="0" err="1"/>
              <a:t>bdi</a:t>
            </a:r>
            <a:r>
              <a:rPr lang="en-US" b="1" dirty="0"/>
              <a:t> = bdi1 + bdi2 + bdi3) </a:t>
            </a:r>
            <a:r>
              <a:rPr lang="en-US" b="1" dirty="0">
                <a:solidFill>
                  <a:srgbClr val="7030A0"/>
                </a:solidFill>
              </a:rPr>
              <a:t>%&gt;%</a:t>
            </a:r>
          </a:p>
          <a:p>
            <a:pPr marL="3032125" lvl="1" indent="-2170113">
              <a:buNone/>
            </a:pPr>
            <a:r>
              <a:rPr lang="en-US" b="1" dirty="0"/>
              <a:t>	filter(age &gt;= 18) </a:t>
            </a:r>
            <a:r>
              <a:rPr lang="en-US" b="1" dirty="0">
                <a:solidFill>
                  <a:srgbClr val="7030A0"/>
                </a:solidFill>
              </a:rPr>
              <a:t>%&gt;%</a:t>
            </a:r>
          </a:p>
          <a:p>
            <a:pPr marL="3032125" lvl="1" indent="-2170113">
              <a:buNone/>
            </a:pPr>
            <a:r>
              <a:rPr lang="en-US" b="1" dirty="0"/>
              <a:t>	select(</a:t>
            </a:r>
            <a:r>
              <a:rPr lang="en-US" b="1" dirty="0" err="1"/>
              <a:t>bdi</a:t>
            </a:r>
            <a:r>
              <a:rPr lang="en-US" b="1" dirty="0"/>
              <a:t>, </a:t>
            </a:r>
            <a:r>
              <a:rPr lang="en-US" b="1" dirty="0" err="1"/>
              <a:t>soc_sprt</a:t>
            </a:r>
            <a:r>
              <a:rPr lang="en-US" b="1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7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709928" y="4154519"/>
            <a:ext cx="8769096" cy="1861269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RStudio</a:t>
            </a:r>
            <a:r>
              <a:rPr lang="en-US" dirty="0"/>
              <a:t> environment, packages, and R Markdown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Making figures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Descriptive stats, correlations, reliability, creating scale scores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9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also verbs for </a:t>
            </a:r>
            <a:r>
              <a:rPr lang="en-US" b="1" dirty="0"/>
              <a:t>joining two tables</a:t>
            </a:r>
          </a:p>
          <a:p>
            <a:pPr lvl="1"/>
            <a:r>
              <a:rPr lang="en-US" u="sng" dirty="0"/>
              <a:t>Adding cases </a:t>
            </a:r>
            <a:r>
              <a:rPr lang="en-US" dirty="0"/>
              <a:t>from another dataset that has the same variables</a:t>
            </a:r>
          </a:p>
          <a:p>
            <a:pPr lvl="2"/>
            <a:r>
              <a:rPr lang="en-US" dirty="0"/>
              <a:t>And also when they do not have exactly the same variables</a:t>
            </a:r>
          </a:p>
          <a:p>
            <a:pPr lvl="1"/>
            <a:r>
              <a:rPr lang="en-US" u="sng" dirty="0"/>
              <a:t>Adding variables </a:t>
            </a:r>
            <a:r>
              <a:rPr lang="en-US" dirty="0"/>
              <a:t>from another dataset</a:t>
            </a:r>
          </a:p>
          <a:p>
            <a:pPr lvl="2"/>
            <a:r>
              <a:rPr lang="en-US" dirty="0"/>
              <a:t>These variables can be measured at the same level or at a higher level, as long as there are index variables.</a:t>
            </a:r>
          </a:p>
          <a:p>
            <a:pPr lvl="2"/>
            <a:endParaRPr lang="en-US" dirty="0"/>
          </a:p>
          <a:p>
            <a:r>
              <a:rPr lang="en-US" dirty="0"/>
              <a:t>And verbs for </a:t>
            </a:r>
            <a:r>
              <a:rPr lang="en-US" b="1" dirty="0"/>
              <a:t>transforming data </a:t>
            </a:r>
            <a:r>
              <a:rPr lang="en-US" dirty="0"/>
              <a:t>from </a:t>
            </a:r>
          </a:p>
          <a:p>
            <a:pPr lvl="1"/>
            <a:r>
              <a:rPr lang="en-US" dirty="0"/>
              <a:t>Wide-to-long</a:t>
            </a:r>
          </a:p>
          <a:p>
            <a:pPr lvl="1"/>
            <a:r>
              <a:rPr lang="en-US" dirty="0"/>
              <a:t>Long-to-wide</a:t>
            </a:r>
          </a:p>
          <a:p>
            <a:pPr lvl="2"/>
            <a:endParaRPr lang="en-US" dirty="0"/>
          </a:p>
          <a:p>
            <a:r>
              <a:rPr lang="en-US" dirty="0"/>
              <a:t>We can learn these on Day 3 if you want</a:t>
            </a:r>
            <a:r>
              <a:rPr lang="mr-IN" dirty="0"/>
              <a:t>…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677" y="380634"/>
            <a:ext cx="1133705" cy="12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35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File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62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Matrices, Reliability, and </a:t>
            </a:r>
            <a:br>
              <a:rPr lang="en-US" dirty="0"/>
            </a:br>
            <a:r>
              <a:rPr lang="en-US" dirty="0"/>
              <a:t>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correlation matrices and Cronbach’s alpha we’ll use the package called </a:t>
            </a:r>
            <a:r>
              <a:rPr lang="en-US" b="1" dirty="0"/>
              <a:t>psych</a:t>
            </a:r>
            <a:endParaRPr lang="en-US" dirty="0"/>
          </a:p>
          <a:p>
            <a:r>
              <a:rPr lang="en-US" dirty="0"/>
              <a:t>For t-Tests I recommend you use </a:t>
            </a:r>
            <a:r>
              <a:rPr lang="en-US" b="1" dirty="0"/>
              <a:t>mosaic</a:t>
            </a:r>
            <a:r>
              <a:rPr lang="en-US" dirty="0"/>
              <a:t> because it has that (now familiar) formula, then data, syntax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53BD5-E63E-B04C-9E0A-3D1E0CA6A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20" y="3526971"/>
            <a:ext cx="5148425" cy="27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88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Matrices, Reliability, and </a:t>
            </a:r>
            <a:br>
              <a:rPr lang="en-US" dirty="0"/>
            </a:br>
            <a:r>
              <a:rPr lang="en-US" dirty="0"/>
              <a:t>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  <a:p>
            <a:pPr lvl="1"/>
            <a:r>
              <a:rPr lang="en-US" dirty="0" err="1"/>
              <a:t>corr.test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I like to use this with select():</a:t>
            </a:r>
          </a:p>
          <a:p>
            <a:pPr marL="274320" lvl="1" indent="0" algn="ctr">
              <a:buNone/>
            </a:pPr>
            <a:r>
              <a:rPr lang="en-US" b="1" dirty="0" err="1"/>
              <a:t>corr.test</a:t>
            </a:r>
            <a:r>
              <a:rPr lang="en-US" b="1" dirty="0"/>
              <a:t>(select(</a:t>
            </a:r>
            <a:r>
              <a:rPr lang="en-US" b="1" dirty="0" err="1"/>
              <a:t>acitelli</a:t>
            </a:r>
            <a:r>
              <a:rPr lang="en-US" b="1" dirty="0"/>
              <a:t>, tension, </a:t>
            </a:r>
            <a:r>
              <a:rPr lang="en-US" b="1" dirty="0" err="1"/>
              <a:t>self_pos</a:t>
            </a:r>
            <a:r>
              <a:rPr lang="en-US" b="1" dirty="0"/>
              <a:t>, </a:t>
            </a:r>
            <a:r>
              <a:rPr lang="en-US" b="1" dirty="0" err="1"/>
              <a:t>other_pos</a:t>
            </a:r>
            <a:r>
              <a:rPr lang="en-US" b="1" dirty="0"/>
              <a:t>, satisfaction))</a:t>
            </a:r>
          </a:p>
          <a:p>
            <a:pPr marL="274320" lvl="1" indent="0" algn="ctr">
              <a:buNone/>
            </a:pPr>
            <a:endParaRPr lang="en-US" b="1" dirty="0"/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alpha()</a:t>
            </a:r>
          </a:p>
          <a:p>
            <a:pPr lvl="1"/>
            <a:r>
              <a:rPr lang="en-US" dirty="0"/>
              <a:t>Also handy with select:</a:t>
            </a:r>
          </a:p>
          <a:p>
            <a:pPr marL="274320" lvl="1" indent="0" algn="ctr">
              <a:buNone/>
            </a:pPr>
            <a:r>
              <a:rPr lang="en-US" b="1" dirty="0"/>
              <a:t>alpha(select(</a:t>
            </a:r>
            <a:r>
              <a:rPr lang="en-US" b="1" dirty="0" err="1"/>
              <a:t>acitelli</a:t>
            </a:r>
            <a:r>
              <a:rPr lang="en-US" b="1" dirty="0"/>
              <a:t>, sat1, sat2, sat3, sat4, sat5, sat6))</a:t>
            </a:r>
          </a:p>
        </p:txBody>
      </p:sp>
      <p:sp>
        <p:nvSpPr>
          <p:cNvPr id="4" name="Right Brace 3"/>
          <p:cNvSpPr/>
          <p:nvPr/>
        </p:nvSpPr>
        <p:spPr>
          <a:xfrm rot="5400000">
            <a:off x="7204165" y="1417321"/>
            <a:ext cx="418014" cy="4506689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5400000">
            <a:off x="7051764" y="3766465"/>
            <a:ext cx="418013" cy="3505200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31548" y="3892034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v</a:t>
            </a:r>
            <a:r>
              <a:rPr lang="en-US">
                <a:solidFill>
                  <a:srgbClr val="7030A0"/>
                </a:solidFill>
              </a:rPr>
              <a:t>ars</a:t>
            </a:r>
            <a:r>
              <a:rPr lang="en-US" dirty="0">
                <a:solidFill>
                  <a:srgbClr val="7030A0"/>
                </a:solidFill>
              </a:rPr>
              <a:t> for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9146" y="569175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items for alpha</a:t>
            </a:r>
          </a:p>
        </p:txBody>
      </p:sp>
    </p:spTree>
    <p:extLst>
      <p:ext uri="{BB962C8B-B14F-4D97-AF65-F5344CB8AC3E}">
        <p14:creationId xmlns:p14="http://schemas.microsoft.com/office/powerpoint/2010/main" val="995939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Matrices, Reliability, </a:t>
            </a:r>
            <a:r>
              <a:rPr lang="en-US"/>
              <a:t>and </a:t>
            </a:r>
            <a:br>
              <a:rPr lang="en-US"/>
            </a:br>
            <a:r>
              <a:rPr lang="en-US"/>
              <a:t>t-Tests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Independent samples and paired samples t-tests</a:t>
            </a:r>
          </a:p>
          <a:p>
            <a:endParaRPr lang="en-US" dirty="0"/>
          </a:p>
          <a:p>
            <a:endParaRPr lang="en-US" sz="2800" dirty="0"/>
          </a:p>
          <a:p>
            <a:pPr marL="274320" lvl="1" indent="0" algn="ctr">
              <a:buNone/>
            </a:pPr>
            <a:r>
              <a:rPr lang="en-US" sz="2800" b="1" dirty="0" err="1"/>
              <a:t>t.test</a:t>
            </a:r>
            <a:r>
              <a:rPr lang="en-US" sz="2800" b="1" dirty="0"/>
              <a:t>(satisfaction ~ Gender, data = </a:t>
            </a:r>
            <a:r>
              <a:rPr lang="en-US" sz="2800" b="1" dirty="0" err="1"/>
              <a:t>acitelli</a:t>
            </a:r>
            <a:r>
              <a:rPr lang="en-US" sz="2800" b="1" dirty="0"/>
              <a:t>)</a:t>
            </a:r>
          </a:p>
          <a:p>
            <a:pPr marL="274320" lvl="1" indent="0" algn="ctr">
              <a:buNone/>
            </a:pPr>
            <a:endParaRPr lang="en-US" sz="2800" b="1" dirty="0"/>
          </a:p>
          <a:p>
            <a:pPr marL="274320" lvl="1" indent="0" algn="ctr">
              <a:buNone/>
            </a:pPr>
            <a:endParaRPr lang="en-US" sz="2800" b="1" dirty="0"/>
          </a:p>
          <a:p>
            <a:pPr marL="274320" lvl="1" indent="0" algn="ctr">
              <a:buNone/>
            </a:pPr>
            <a:r>
              <a:rPr lang="en-US" sz="2800" b="1" dirty="0" err="1"/>
              <a:t>t.test</a:t>
            </a:r>
            <a:r>
              <a:rPr lang="en-US" sz="2800" b="1" dirty="0"/>
              <a:t>(</a:t>
            </a:r>
            <a:r>
              <a:rPr lang="en-US" sz="2800" b="1" dirty="0" err="1"/>
              <a:t>self_pos</a:t>
            </a:r>
            <a:r>
              <a:rPr lang="en-US" sz="2800" b="1" dirty="0"/>
              <a:t>, </a:t>
            </a:r>
            <a:r>
              <a:rPr lang="en-US" sz="2800" b="1" dirty="0" err="1"/>
              <a:t>other_pos</a:t>
            </a:r>
            <a:r>
              <a:rPr lang="en-US" sz="2800" b="1" dirty="0"/>
              <a:t>, data = </a:t>
            </a:r>
            <a:r>
              <a:rPr lang="en-US" sz="2800" b="1" dirty="0" err="1"/>
              <a:t>acitelli</a:t>
            </a:r>
            <a:r>
              <a:rPr lang="en-US" sz="2800" b="1" dirty="0"/>
              <a:t>, paired = TRUE)</a:t>
            </a:r>
          </a:p>
        </p:txBody>
      </p:sp>
    </p:spTree>
    <p:extLst>
      <p:ext uri="{BB962C8B-B14F-4D97-AF65-F5344CB8AC3E}">
        <p14:creationId xmlns:p14="http://schemas.microsoft.com/office/powerpoint/2010/main" val="1519745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T-test, ANOVA, and regression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Preparing APA style manuscripts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Exploratory Factor Analysis (EFA) and Confirmatory Factor Analysis (CFA)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Path Analysis and Structural Equation Modeling (SEM)</a:t>
            </a:r>
          </a:p>
        </p:txBody>
      </p:sp>
    </p:spTree>
    <p:extLst>
      <p:ext uri="{BB962C8B-B14F-4D97-AF65-F5344CB8AC3E}">
        <p14:creationId xmlns:p14="http://schemas.microsoft.com/office/powerpoint/2010/main" val="2138594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C535-B920-B441-B039-D790673D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Slide: Why Learn to use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92D21-C74F-9349-AA08-E024AC8E8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reasons you already gave</a:t>
            </a:r>
            <a:r>
              <a:rPr lang="is-IS" dirty="0"/>
              <a:t>…</a:t>
            </a:r>
          </a:p>
          <a:p>
            <a:pPr lvl="1"/>
            <a:r>
              <a:rPr lang="is-IS" dirty="0"/>
              <a:t>High cost of SPSS, especially for students</a:t>
            </a:r>
          </a:p>
          <a:p>
            <a:pPr lvl="1"/>
            <a:r>
              <a:rPr lang="is-IS" dirty="0"/>
              <a:t>Reproducibility</a:t>
            </a:r>
          </a:p>
          <a:p>
            <a:r>
              <a:rPr lang="is-IS" dirty="0"/>
              <a:t>My personal reasons:</a:t>
            </a:r>
          </a:p>
          <a:p>
            <a:pPr lvl="1"/>
            <a:r>
              <a:rPr lang="is-IS" dirty="0"/>
              <a:t>It can do all the usual analyses, MLM, and </a:t>
            </a:r>
            <a:r>
              <a:rPr lang="is-IS" u="sng" dirty="0"/>
              <a:t>SEM</a:t>
            </a:r>
            <a:endParaRPr lang="is-IS" dirty="0"/>
          </a:p>
          <a:p>
            <a:pPr lvl="1"/>
            <a:r>
              <a:rPr lang="is-IS" dirty="0"/>
              <a:t>The R programming language versus SPSS syntax</a:t>
            </a:r>
          </a:p>
          <a:p>
            <a:pPr lvl="1"/>
            <a:r>
              <a:rPr lang="is-IS" dirty="0"/>
              <a:t>Ability to create fully reproducible results, including automating manuscript updating after data changes</a:t>
            </a:r>
          </a:p>
          <a:p>
            <a:pPr lvl="1"/>
            <a:r>
              <a:rPr lang="is-IS" dirty="0"/>
              <a:t>Many teaching reasons</a:t>
            </a:r>
          </a:p>
          <a:p>
            <a:r>
              <a:rPr lang="en-US" dirty="0"/>
              <a:t>Let’s discuss more during breaks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1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1965960"/>
            <a:ext cx="2257834" cy="1563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78" y="1755648"/>
            <a:ext cx="4643297" cy="459677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2971066" y="2747518"/>
            <a:ext cx="2469614" cy="471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" y="4351440"/>
            <a:ext cx="3039338" cy="12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6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1965960"/>
            <a:ext cx="2257834" cy="15631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" y="4351440"/>
            <a:ext cx="3039338" cy="122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43" y="1618488"/>
            <a:ext cx="7227828" cy="4584816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2612571" y="3833280"/>
            <a:ext cx="1703397" cy="679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60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609600"/>
            <a:ext cx="10406449" cy="1356360"/>
          </a:xfrm>
        </p:spPr>
        <p:txBody>
          <a:bodyPr/>
          <a:lstStyle/>
          <a:p>
            <a:r>
              <a:rPr lang="en-US" dirty="0"/>
              <a:t>Let’s Use R!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/>
              <a:t>Bookmark this website:</a:t>
            </a:r>
          </a:p>
          <a:p>
            <a:pPr>
              <a:buFont typeface="Wingdings" pitchFamily="2" charset="2"/>
              <a:buChar char="Ø"/>
            </a:pPr>
            <a:endParaRPr lang="en-US" sz="700" dirty="0"/>
          </a:p>
          <a:p>
            <a:pPr marL="45720" indent="0" algn="ctr">
              <a:buNone/>
            </a:pPr>
            <a:r>
              <a:rPr lang="en-US" sz="3600" dirty="0">
                <a:hlinkClick r:id="rId2"/>
              </a:rPr>
              <a:t>bit.ly/intro-r-website</a:t>
            </a:r>
            <a:endParaRPr lang="en-US" sz="3600" dirty="0"/>
          </a:p>
          <a:p>
            <a:pPr marL="45720" indent="0" algn="ctr">
              <a:buNone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Download ALL materials, including R-code, here:</a:t>
            </a:r>
          </a:p>
          <a:p>
            <a:pPr>
              <a:buFont typeface="Wingdings" pitchFamily="2" charset="2"/>
              <a:buChar char="Ø"/>
            </a:pPr>
            <a:endParaRPr lang="en-US" sz="700" dirty="0"/>
          </a:p>
          <a:p>
            <a:pPr marL="45720" indent="0" algn="ctr">
              <a:buNone/>
            </a:pPr>
            <a:r>
              <a:rPr lang="en-US" sz="3600" dirty="0">
                <a:hlinkClick r:id="rId3"/>
              </a:rPr>
              <a:t>bit.ly/intro-r-materials</a:t>
            </a:r>
            <a:endParaRPr lang="en-US" sz="3600" dirty="0"/>
          </a:p>
          <a:p>
            <a:pPr marL="4572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9451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is where your analyses live!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68046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file of type “.</a:t>
            </a:r>
            <a:r>
              <a:rPr lang="en-US" dirty="0" err="1"/>
              <a:t>Rmd</a:t>
            </a:r>
            <a:r>
              <a:rPr lang="en-US" dirty="0"/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Starts with some basic information in the “YAML header”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series of text and “code chunks”: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will need to install some stuff…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80" y="420638"/>
            <a:ext cx="5906296" cy="59527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0" b="17258"/>
          <a:stretch/>
        </p:blipFill>
        <p:spPr>
          <a:xfrm>
            <a:off x="1632280" y="4441371"/>
            <a:ext cx="2953359" cy="10286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FDE6831-4F21-A24E-8D73-01C1346BE00A}"/>
              </a:ext>
            </a:extLst>
          </p:cNvPr>
          <p:cNvSpPr/>
          <p:nvPr/>
        </p:nvSpPr>
        <p:spPr>
          <a:xfrm rot="21083672">
            <a:off x="6557990" y="452435"/>
            <a:ext cx="443999" cy="2524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0896F7-3BAD-E34E-A67D-087D80709EEF}"/>
              </a:ext>
            </a:extLst>
          </p:cNvPr>
          <p:cNvSpPr/>
          <p:nvPr/>
        </p:nvSpPr>
        <p:spPr>
          <a:xfrm>
            <a:off x="5734455" y="762251"/>
            <a:ext cx="2353629" cy="14138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3382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2013</TotalTime>
  <Words>1215</Words>
  <Application>Microsoft Macintosh PowerPoint</Application>
  <PresentationFormat>Widescreen</PresentationFormat>
  <Paragraphs>217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Consolas</vt:lpstr>
      <vt:lpstr>Corbel</vt:lpstr>
      <vt:lpstr>Mangal</vt:lpstr>
      <vt:lpstr>Wingdings</vt:lpstr>
      <vt:lpstr>Basis</vt:lpstr>
      <vt:lpstr>Introduction to R Workshop –  Day 1</vt:lpstr>
      <vt:lpstr>Introductions</vt:lpstr>
      <vt:lpstr>Day 1</vt:lpstr>
      <vt:lpstr>Day 2</vt:lpstr>
      <vt:lpstr>One Slide: Why Learn to use R?</vt:lpstr>
      <vt:lpstr>R and RStudio</vt:lpstr>
      <vt:lpstr>R and RStudio</vt:lpstr>
      <vt:lpstr>Let’s Use R!</vt:lpstr>
      <vt:lpstr>R Markdown is where your analyses live!</vt:lpstr>
      <vt:lpstr>Anatomy of a Code Chunk</vt:lpstr>
      <vt:lpstr>R Studio</vt:lpstr>
      <vt:lpstr>Which R? </vt:lpstr>
      <vt:lpstr>Making Figures with ggplot2</vt:lpstr>
      <vt:lpstr>Making Figures with ggplot2</vt:lpstr>
      <vt:lpstr>Making Figures with ggplot2</vt:lpstr>
      <vt:lpstr>Making Figures with ggplot2</vt:lpstr>
      <vt:lpstr>Making Figures with ggplot2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Markdown File</vt:lpstr>
      <vt:lpstr>Data Cleaning</vt:lpstr>
      <vt:lpstr>Data Cleaning</vt:lpstr>
      <vt:lpstr>Data Cleaning</vt:lpstr>
      <vt:lpstr>Data Cleaning</vt:lpstr>
      <vt:lpstr>Data Cleaning</vt:lpstr>
      <vt:lpstr>Data Cleaning</vt:lpstr>
      <vt:lpstr>R Markdown File</vt:lpstr>
      <vt:lpstr>Correlation Matrices, Reliability, and  t-Tests</vt:lpstr>
      <vt:lpstr>Correlation Matrices, Reliability, and  t-Tests</vt:lpstr>
      <vt:lpstr>Correlation Matrices, Reliability, and  t-Tests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Dyadic data analysis</dc:title>
  <dc:creator>Randi Garcia</dc:creator>
  <cp:lastModifiedBy>Randi Garcia</cp:lastModifiedBy>
  <cp:revision>84</cp:revision>
  <dcterms:created xsi:type="dcterms:W3CDTF">2016-03-31T21:14:54Z</dcterms:created>
  <dcterms:modified xsi:type="dcterms:W3CDTF">2018-05-28T18:13:54Z</dcterms:modified>
</cp:coreProperties>
</file>